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Lst>
  <p:sldSz cy="5143500" cx="9144000"/>
  <p:notesSz cx="6858000" cy="9144000"/>
  <p:embeddedFontLst>
    <p:embeddedFont>
      <p:font typeface="Roboto Slab"/>
      <p:regular r:id="rId7"/>
      <p:bold r:id="rId8"/>
    </p:embeddedFont>
    <p:embeddedFont>
      <p:font typeface="Roboto"/>
      <p:regular r:id="rId9"/>
      <p:bold r:id="rId10"/>
      <p:italic r:id="rId11"/>
      <p:boldItalic r:id="rId1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1" Type="http://schemas.openxmlformats.org/officeDocument/2006/relationships/font" Target="fonts/Roboto-italic.fntdata"/><Relationship Id="rId10" Type="http://schemas.openxmlformats.org/officeDocument/2006/relationships/font" Target="fonts/Roboto-bold.fntdata"/><Relationship Id="rId12" Type="http://schemas.openxmlformats.org/officeDocument/2006/relationships/font" Target="fonts/Roboto-boldItalic.fntdata"/><Relationship Id="rId9" Type="http://schemas.openxmlformats.org/officeDocument/2006/relationships/font" Target="fonts/Roboto-regular.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font" Target="fonts/RobotoSlab-regular.fntdata"/><Relationship Id="rId8" Type="http://schemas.openxmlformats.org/officeDocument/2006/relationships/font" Target="fonts/RobotoSlab-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 name="Shape 59"/>
        <p:cNvGrpSpPr/>
        <p:nvPr/>
      </p:nvGrpSpPr>
      <p:grpSpPr>
        <a:xfrm>
          <a:off x="0" y="0"/>
          <a:ext cx="0" cy="0"/>
          <a:chOff x="0" y="0"/>
          <a:chExt cx="0" cy="0"/>
        </a:xfrm>
      </p:grpSpPr>
      <p:sp>
        <p:nvSpPr>
          <p:cNvPr id="60" name="Google Shape;60;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 name="Shape 65"/>
        <p:cNvGrpSpPr/>
        <p:nvPr/>
      </p:nvGrpSpPr>
      <p:grpSpPr>
        <a:xfrm>
          <a:off x="0" y="0"/>
          <a:ext cx="0" cy="0"/>
          <a:chOff x="0" y="0"/>
          <a:chExt cx="0" cy="0"/>
        </a:xfrm>
      </p:grpSpPr>
      <p:sp>
        <p:nvSpPr>
          <p:cNvPr id="66" name="Google Shape;66;g31f7aa57df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31f7aa57df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1524800" y="672606"/>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sp>
        <p:nvSpPr>
          <p:cNvPr id="11" name="Google Shape;11;p2"/>
          <p:cNvSpPr/>
          <p:nvPr/>
        </p:nvSpPr>
        <p:spPr>
          <a:xfrm rot="10800000">
            <a:off x="6537563" y="3342925"/>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cxnSp>
        <p:nvCxnSpPr>
          <p:cNvPr id="12" name="Google Shape;12;p2"/>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3" name="Google Shape;13;p2"/>
          <p:cNvSpPr txBox="1"/>
          <p:nvPr>
            <p:ph type="ctrTitle"/>
          </p:nvPr>
        </p:nvSpPr>
        <p:spPr>
          <a:xfrm>
            <a:off x="1680302" y="1188925"/>
            <a:ext cx="5783400" cy="1457400"/>
          </a:xfrm>
          <a:prstGeom prst="rect">
            <a:avLst/>
          </a:prstGeom>
        </p:spPr>
        <p:txBody>
          <a:bodyPr anchorCtr="0" anchor="b" bIns="91425" lIns="91425" spcFirstLastPara="1" rIns="91425" wrap="square" tIns="91425"/>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p:txBody>
      </p:sp>
      <p:sp>
        <p:nvSpPr>
          <p:cNvPr id="14" name="Google Shape;14;p2"/>
          <p:cNvSpPr txBox="1"/>
          <p:nvPr>
            <p:ph idx="1" type="subTitle"/>
          </p:nvPr>
        </p:nvSpPr>
        <p:spPr>
          <a:xfrm>
            <a:off x="1680302" y="3049450"/>
            <a:ext cx="5783400" cy="9090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52"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4" name="Google Shape;54;p11"/>
          <p:cNvSpPr txBox="1"/>
          <p:nvPr>
            <p:ph hasCustomPrompt="1" type="title"/>
          </p:nvPr>
        </p:nvSpPr>
        <p:spPr>
          <a:xfrm>
            <a:off x="387900" y="1152450"/>
            <a:ext cx="8368200" cy="1538400"/>
          </a:xfrm>
          <a:prstGeom prst="rect">
            <a:avLst/>
          </a:prstGeom>
        </p:spPr>
        <p:txBody>
          <a:bodyPr anchorCtr="0" anchor="ctr" bIns="91425" lIns="91425" spcFirstLastPara="1" rIns="91425" wrap="square" tIns="91425"/>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p:nvPr>
            <p:ph idx="1" type="body"/>
          </p:nvPr>
        </p:nvSpPr>
        <p:spPr>
          <a:xfrm>
            <a:off x="387900" y="2919450"/>
            <a:ext cx="8368200" cy="10716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6" name="Google Shape;56;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7" name="Shape 57"/>
        <p:cNvGrpSpPr/>
        <p:nvPr/>
      </p:nvGrpSpPr>
      <p:grpSpPr>
        <a:xfrm>
          <a:off x="0" y="0"/>
          <a:ext cx="0" cy="0"/>
          <a:chOff x="0" y="0"/>
          <a:chExt cx="0" cy="0"/>
        </a:xfrm>
      </p:grpSpPr>
      <p:sp>
        <p:nvSpPr>
          <p:cNvPr id="58" name="Google Shape;58;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6"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8" name="Google Shape;18;p3"/>
          <p:cNvSpPr txBox="1"/>
          <p:nvPr>
            <p:ph type="title"/>
          </p:nvPr>
        </p:nvSpPr>
        <p:spPr>
          <a:xfrm>
            <a:off x="480750" y="1764950"/>
            <a:ext cx="8222100" cy="907500"/>
          </a:xfrm>
          <a:prstGeom prst="rect">
            <a:avLst/>
          </a:prstGeom>
        </p:spPr>
        <p:txBody>
          <a:bodyPr anchorCtr="0" anchor="b" bIns="91425" lIns="91425" spcFirstLastPara="1" rIns="91425" wrap="square" tIns="91425"/>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9" name="Google Shape;19;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0"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2" name="Google Shape;22;p4"/>
          <p:cNvSpPr txBox="1"/>
          <p:nvPr>
            <p:ph type="title"/>
          </p:nvPr>
        </p:nvSpPr>
        <p:spPr>
          <a:xfrm>
            <a:off x="387900" y="458025"/>
            <a:ext cx="8368200" cy="686100"/>
          </a:xfrm>
          <a:prstGeom prst="rect">
            <a:avLst/>
          </a:prstGeom>
        </p:spPr>
        <p:txBody>
          <a:bodyPr anchorCtr="0" anchor="b"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4"/>
          <p:cNvSpPr txBox="1"/>
          <p:nvPr>
            <p:ph idx="1" type="body"/>
          </p:nvPr>
        </p:nvSpPr>
        <p:spPr>
          <a:xfrm>
            <a:off x="387900" y="1489824"/>
            <a:ext cx="8368200" cy="30789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4" name="Google Shape;24;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5"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7" name="Google Shape;27;p5"/>
          <p:cNvSpPr txBox="1"/>
          <p:nvPr>
            <p:ph type="title"/>
          </p:nvPr>
        </p:nvSpPr>
        <p:spPr>
          <a:xfrm>
            <a:off x="387900" y="458025"/>
            <a:ext cx="8368200" cy="686100"/>
          </a:xfrm>
          <a:prstGeom prst="rect">
            <a:avLst/>
          </a:prstGeom>
        </p:spPr>
        <p:txBody>
          <a:bodyPr anchorCtr="0" anchor="b"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5"/>
          <p:cNvSpPr txBox="1"/>
          <p:nvPr>
            <p:ph idx="1" type="body"/>
          </p:nvPr>
        </p:nvSpPr>
        <p:spPr>
          <a:xfrm>
            <a:off x="387900" y="1489825"/>
            <a:ext cx="3999900" cy="30789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9" name="Google Shape;29;p5"/>
          <p:cNvSpPr txBox="1"/>
          <p:nvPr>
            <p:ph idx="2" type="body"/>
          </p:nvPr>
        </p:nvSpPr>
        <p:spPr>
          <a:xfrm>
            <a:off x="4756200" y="1489825"/>
            <a:ext cx="3999900" cy="30789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0" name="Google Shape;30;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1" name="Shape 31"/>
        <p:cNvGrpSpPr/>
        <p:nvPr/>
      </p:nvGrpSpPr>
      <p:grpSpPr>
        <a:xfrm>
          <a:off x="0" y="0"/>
          <a:ext cx="0" cy="0"/>
          <a:chOff x="0" y="0"/>
          <a:chExt cx="0" cy="0"/>
        </a:xfrm>
      </p:grpSpPr>
      <p:sp>
        <p:nvSpPr>
          <p:cNvPr id="32" name="Google Shape;32;p6"/>
          <p:cNvSpPr txBox="1"/>
          <p:nvPr>
            <p:ph type="title"/>
          </p:nvPr>
        </p:nvSpPr>
        <p:spPr>
          <a:xfrm>
            <a:off x="387900" y="458025"/>
            <a:ext cx="8368200" cy="686100"/>
          </a:xfrm>
          <a:prstGeom prst="rect">
            <a:avLst/>
          </a:prstGeom>
        </p:spPr>
        <p:txBody>
          <a:bodyPr anchorCtr="0" anchor="b"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4"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cap="flat" cmpd="sng" w="38100">
            <a:solidFill>
              <a:schemeClr val="accent4"/>
            </a:solidFill>
            <a:prstDash val="solid"/>
            <a:round/>
            <a:headEnd len="sm" w="sm" type="none"/>
            <a:tailEnd len="sm" w="sm" type="none"/>
          </a:ln>
        </p:spPr>
      </p:cxnSp>
      <p:sp>
        <p:nvSpPr>
          <p:cNvPr id="36" name="Google Shape;36;p7"/>
          <p:cNvSpPr txBox="1"/>
          <p:nvPr>
            <p:ph type="title"/>
          </p:nvPr>
        </p:nvSpPr>
        <p:spPr>
          <a:xfrm>
            <a:off x="3879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7" name="Google Shape;37;p7"/>
          <p:cNvSpPr txBox="1"/>
          <p:nvPr>
            <p:ph idx="1" type="body"/>
          </p:nvPr>
        </p:nvSpPr>
        <p:spPr>
          <a:xfrm>
            <a:off x="387900" y="1594025"/>
            <a:ext cx="2808000" cy="26811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8" name="Google Shape;38;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9" name="Shape 39"/>
        <p:cNvGrpSpPr/>
        <p:nvPr/>
      </p:nvGrpSpPr>
      <p:grpSpPr>
        <a:xfrm>
          <a:off x="0" y="0"/>
          <a:ext cx="0" cy="0"/>
          <a:chOff x="0" y="0"/>
          <a:chExt cx="0" cy="0"/>
        </a:xfrm>
      </p:grpSpPr>
      <p:sp>
        <p:nvSpPr>
          <p:cNvPr id="40" name="Google Shape;40;p8"/>
          <p:cNvSpPr txBox="1"/>
          <p:nvPr>
            <p:ph type="title"/>
          </p:nvPr>
        </p:nvSpPr>
        <p:spPr>
          <a:xfrm>
            <a:off x="490250" y="526350"/>
            <a:ext cx="56187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1" name="Google Shape;41;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2"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cxnSp>
        <p:nvCxnSpPr>
          <p:cNvPr id="44" name="Google Shape;44;p9"/>
          <p:cNvCxnSpPr/>
          <p:nvPr/>
        </p:nvCxnSpPr>
        <p:spPr>
          <a:xfrm>
            <a:off x="5029675" y="4495503"/>
            <a:ext cx="540900" cy="0"/>
          </a:xfrm>
          <a:prstGeom prst="straightConnector1">
            <a:avLst/>
          </a:prstGeom>
          <a:noFill/>
          <a:ln cap="flat" cmpd="sng" w="38100">
            <a:solidFill>
              <a:schemeClr val="accent5"/>
            </a:solidFill>
            <a:prstDash val="solid"/>
            <a:round/>
            <a:headEnd len="sm" w="sm" type="none"/>
            <a:tailEnd len="sm" w="sm" type="none"/>
          </a:ln>
        </p:spPr>
      </p:cxnSp>
      <p:sp>
        <p:nvSpPr>
          <p:cNvPr id="45" name="Google Shape;45;p9"/>
          <p:cNvSpPr txBox="1"/>
          <p:nvPr>
            <p:ph type="title"/>
          </p:nvPr>
        </p:nvSpPr>
        <p:spPr>
          <a:xfrm>
            <a:off x="265500" y="1209075"/>
            <a:ext cx="4045200" cy="1506300"/>
          </a:xfrm>
          <a:prstGeom prst="rect">
            <a:avLst/>
          </a:prstGeom>
        </p:spPr>
        <p:txBody>
          <a:bodyPr anchorCtr="0" anchor="b" bIns="91425" lIns="91425" spcFirstLastPara="1" rIns="91425" wrap="square" tIns="91425"/>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6" name="Google Shape;46;p9"/>
          <p:cNvSpPr txBox="1"/>
          <p:nvPr>
            <p:ph idx="1" type="subTitle"/>
          </p:nvPr>
        </p:nvSpPr>
        <p:spPr>
          <a:xfrm>
            <a:off x="265500" y="2769001"/>
            <a:ext cx="4045200" cy="13455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p:txBody>
      </p:sp>
      <p:sp>
        <p:nvSpPr>
          <p:cNvPr id="47" name="Google Shape;47;p9"/>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8" name="Google Shape;48;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9" name="Shape 49"/>
        <p:cNvGrpSpPr/>
        <p:nvPr/>
      </p:nvGrpSpPr>
      <p:grpSpPr>
        <a:xfrm>
          <a:off x="0" y="0"/>
          <a:ext cx="0" cy="0"/>
          <a:chOff x="0" y="0"/>
          <a:chExt cx="0" cy="0"/>
        </a:xfrm>
      </p:grpSpPr>
      <p:sp>
        <p:nvSpPr>
          <p:cNvPr id="50" name="Google Shape;50;p10"/>
          <p:cNvSpPr txBox="1"/>
          <p:nvPr>
            <p:ph idx="1" type="body"/>
          </p:nvPr>
        </p:nvSpPr>
        <p:spPr>
          <a:xfrm>
            <a:off x="319500" y="4233725"/>
            <a:ext cx="5998800" cy="5988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p:txBody>
      </p:sp>
      <p:sp>
        <p:nvSpPr>
          <p:cNvPr id="51" name="Google Shape;51;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rina">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p:txBody>
      </p:sp>
      <p:sp>
        <p:nvSpPr>
          <p:cNvPr id="7" name="Google Shape;7;p1"/>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indent="-317500" lvl="1" marL="9144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2pPr>
            <a:lvl3pPr indent="-317500" lvl="2" marL="13716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3pPr>
            <a:lvl4pPr indent="-317500" lvl="3" marL="18288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4pPr>
            <a:lvl5pPr indent="-317500" lvl="4" marL="22860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5pPr>
            <a:lvl6pPr indent="-317500" lvl="5" marL="27432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6pPr>
            <a:lvl7pPr indent="-317500" lvl="6" marL="32004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7pPr>
            <a:lvl8pPr indent="-317500" lvl="7" marL="36576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8pPr>
            <a:lvl9pPr indent="-317500" lvl="8" marL="4114800">
              <a:lnSpc>
                <a:spcPct val="115000"/>
              </a:lnSpc>
              <a:spcBef>
                <a:spcPts val="1600"/>
              </a:spcBef>
              <a:spcAft>
                <a:spcPts val="1600"/>
              </a:spcAft>
              <a:buClr>
                <a:schemeClr val="dk1"/>
              </a:buClr>
              <a:buSzPts val="1400"/>
              <a:buFont typeface="Roboto"/>
              <a:buChar char="■"/>
              <a:defRPr>
                <a:solidFill>
                  <a:schemeClr val="dk1"/>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 name="Shape 62"/>
        <p:cNvGrpSpPr/>
        <p:nvPr/>
      </p:nvGrpSpPr>
      <p:grpSpPr>
        <a:xfrm>
          <a:off x="0" y="0"/>
          <a:ext cx="0" cy="0"/>
          <a:chOff x="0" y="0"/>
          <a:chExt cx="0" cy="0"/>
        </a:xfrm>
      </p:grpSpPr>
      <p:sp>
        <p:nvSpPr>
          <p:cNvPr id="63" name="Google Shape;63;p13"/>
          <p:cNvSpPr txBox="1"/>
          <p:nvPr>
            <p:ph type="ctrTitle"/>
          </p:nvPr>
        </p:nvSpPr>
        <p:spPr>
          <a:xfrm>
            <a:off x="1680302" y="1188925"/>
            <a:ext cx="5783400" cy="1457400"/>
          </a:xfrm>
          <a:prstGeom prst="rect">
            <a:avLst/>
          </a:prstGeom>
        </p:spPr>
        <p:txBody>
          <a:bodyPr anchorCtr="0" anchor="b" bIns="91425" lIns="91425" spcFirstLastPara="1" rIns="91425" wrap="square" tIns="91425">
            <a:noAutofit/>
          </a:bodyPr>
          <a:lstStyle/>
          <a:p>
            <a:pPr indent="0" lvl="0" marL="0">
              <a:spcBef>
                <a:spcPts val="0"/>
              </a:spcBef>
              <a:spcAft>
                <a:spcPts val="0"/>
              </a:spcAft>
              <a:buClr>
                <a:schemeClr val="dk1"/>
              </a:buClr>
              <a:buSzPts val="1100"/>
              <a:buFont typeface="Arial"/>
              <a:buNone/>
            </a:pPr>
            <a:r>
              <a:rPr b="1" lang="en" sz="3000"/>
              <a:t>Disaster Relief Pod Design &amp; Bid</a:t>
            </a:r>
            <a:endParaRPr b="1" sz="3000"/>
          </a:p>
        </p:txBody>
      </p:sp>
      <p:sp>
        <p:nvSpPr>
          <p:cNvPr id="64" name="Google Shape;64;p13"/>
          <p:cNvSpPr txBox="1"/>
          <p:nvPr>
            <p:ph idx="1" type="subTitle"/>
          </p:nvPr>
        </p:nvSpPr>
        <p:spPr>
          <a:xfrm>
            <a:off x="1680302" y="3049450"/>
            <a:ext cx="5783400" cy="9090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Problem-Based Learning</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 name="Shape 68"/>
        <p:cNvGrpSpPr/>
        <p:nvPr/>
      </p:nvGrpSpPr>
      <p:grpSpPr>
        <a:xfrm>
          <a:off x="0" y="0"/>
          <a:ext cx="0" cy="0"/>
          <a:chOff x="0" y="0"/>
          <a:chExt cx="0" cy="0"/>
        </a:xfrm>
      </p:grpSpPr>
      <p:sp>
        <p:nvSpPr>
          <p:cNvPr id="69" name="Google Shape;69;p14"/>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t>Emergency Response</a:t>
            </a:r>
            <a:endParaRPr/>
          </a:p>
        </p:txBody>
      </p:sp>
      <p:sp>
        <p:nvSpPr>
          <p:cNvPr id="70" name="Google Shape;70;p14"/>
          <p:cNvSpPr txBox="1"/>
          <p:nvPr>
            <p:ph idx="1" type="body"/>
          </p:nvPr>
        </p:nvSpPr>
        <p:spPr>
          <a:xfrm>
            <a:off x="387900" y="1337425"/>
            <a:ext cx="8368200" cy="3320700"/>
          </a:xfrm>
          <a:prstGeom prst="rect">
            <a:avLst/>
          </a:prstGeom>
        </p:spPr>
        <p:txBody>
          <a:bodyPr anchorCtr="0" anchor="t" bIns="91425" lIns="91425" spcFirstLastPara="1" rIns="91425" wrap="square" tIns="91425">
            <a:noAutofit/>
          </a:bodyPr>
          <a:lstStyle/>
          <a:p>
            <a:pPr indent="0" lvl="0" marL="0" rtl="0">
              <a:lnSpc>
                <a:spcPct val="100000"/>
              </a:lnSpc>
              <a:spcBef>
                <a:spcPts val="0"/>
              </a:spcBef>
              <a:spcAft>
                <a:spcPts val="0"/>
              </a:spcAft>
              <a:buNone/>
            </a:pPr>
            <a:r>
              <a:rPr lang="en" sz="1700">
                <a:solidFill>
                  <a:srgbClr val="FFFFFF"/>
                </a:solidFill>
                <a:latin typeface="Roboto Slab"/>
                <a:ea typeface="Roboto Slab"/>
                <a:cs typeface="Roboto Slab"/>
                <a:sym typeface="Roboto Slab"/>
              </a:rPr>
              <a:t>It seems like every day there is a new global crisis in the news: wildfires in California, hurricanes in the Caribbean, earthquakes in Mexico, and the refugee crisis in Syria. One of many issues in these times is how to get relief to the affected area when the usual methods are not available. What if there was just one product that could be sent to any of these places to provide relief for people? </a:t>
            </a:r>
            <a:endParaRPr sz="1700">
              <a:solidFill>
                <a:srgbClr val="FFFFFF"/>
              </a:solidFill>
              <a:latin typeface="Roboto Slab"/>
              <a:ea typeface="Roboto Slab"/>
              <a:cs typeface="Roboto Slab"/>
              <a:sym typeface="Roboto Slab"/>
            </a:endParaRPr>
          </a:p>
          <a:p>
            <a:pPr indent="0" lvl="0" marL="0" rtl="0">
              <a:lnSpc>
                <a:spcPct val="100000"/>
              </a:lnSpc>
              <a:spcBef>
                <a:spcPts val="0"/>
              </a:spcBef>
              <a:spcAft>
                <a:spcPts val="0"/>
              </a:spcAft>
              <a:buNone/>
            </a:pPr>
            <a:r>
              <a:rPr lang="en" sz="1700">
                <a:solidFill>
                  <a:srgbClr val="FFFFFF"/>
                </a:solidFill>
                <a:latin typeface="Roboto Slab"/>
                <a:ea typeface="Roboto Slab"/>
                <a:cs typeface="Roboto Slab"/>
                <a:sym typeface="Roboto Slab"/>
              </a:rPr>
              <a:t>Your task is to design and fill the interior of the shipping container on this campus to serve the staff and students in the event of an earthquake.  What will be the most important items in your container? How much will it cost? What compromises will you make? How could your design be helpful in a different global crisis?</a:t>
            </a:r>
            <a:endParaRPr sz="1700">
              <a:solidFill>
                <a:srgbClr val="FFFFFF"/>
              </a:solidFill>
              <a:latin typeface="Roboto Slab"/>
              <a:ea typeface="Roboto Slab"/>
              <a:cs typeface="Roboto Slab"/>
              <a:sym typeface="Roboto Slab"/>
            </a:endParaRPr>
          </a:p>
          <a:p>
            <a:pPr indent="0" lvl="0" marL="0" rtl="0">
              <a:lnSpc>
                <a:spcPct val="100000"/>
              </a:lnSpc>
              <a:spcBef>
                <a:spcPts val="0"/>
              </a:spcBef>
              <a:spcAft>
                <a:spcPts val="0"/>
              </a:spcAft>
              <a:buNone/>
            </a:pPr>
            <a:r>
              <a:t/>
            </a:r>
            <a:endParaRPr sz="1100">
              <a:solidFill>
                <a:srgbClr val="008000"/>
              </a:solidFill>
              <a:latin typeface="Times New Roman"/>
              <a:ea typeface="Times New Roman"/>
              <a:cs typeface="Times New Roman"/>
              <a:sym typeface="Times New Roman"/>
            </a:endParaRPr>
          </a:p>
          <a:p>
            <a:pPr indent="0" lvl="0" marL="0" rtl="0">
              <a:spcBef>
                <a:spcPts val="0"/>
              </a:spcBef>
              <a:spcAft>
                <a:spcPts val="16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